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11.png" ContentType="image/png"/>
  <Override PartName="/ppt/media/image5.jpeg" ContentType="image/jpeg"/>
  <Override PartName="/ppt/media/image7.png" ContentType="image/png"/>
  <Override PartName="/ppt/media/image8.jpeg" ContentType="image/jpeg"/>
  <Override PartName="/ppt/media/image6.png" ContentType="image/png"/>
  <Override PartName="/ppt/media/image9.jpeg" ContentType="image/jpeg"/>
  <Override PartName="/ppt/media/image10.png" ContentType="image/png"/>
  <Override PartName="/ppt/media/image12.png" ContentType="image/png"/>
  <Override PartName="/ppt/media/image13.png" ContentType="image/png"/>
  <Override PartName="/ppt/media/image1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jpeg>
</file>

<file path=ppt/media/image6.png>
</file>

<file path=ppt/media/image7.pn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942145F4-3992-4264-ADEF-BA737E3745AD}"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ED59765B-346A-4964-A974-85C8717B125F}"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48CB750E-8737-4964-8BBF-7B8F668AB17D}"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5BB5011A-9491-4BCD-A9BC-DB9FAA666DA1}"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0AB786A1-CEDE-45D5-9776-2B95BBDB97D4}"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6C9B7EE8-9B54-4790-9386-09CEBD8D8ECB}"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F97CF85B-35E8-4426-9620-A7C719A7E7C7}"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0627B09A-E885-4F6F-95B2-9F827642552E}"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1E2F3A11-0ECF-4106-800A-9B56CB7807B9}"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0A578698-A018-4323-8952-5019303F067F}"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5A11B382-09A0-4D76-BDDA-0ABF0F19D4AC}"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701FF103-C915-4427-AD63-7944869A38DC}"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D4E004D9-FFC2-4294-992A-8F62A001F2D6}"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1E6EC487-CA9A-46EA-B7CD-B97583748D67}"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CAA94CBD-29AB-42B8-A778-D421EB3D7534}"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96801571-036F-4C09-89A3-6885583CE1E2}"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D2ECA224-1564-45DE-A32A-94B1C6EB805E}"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92C1C8BB-997C-4AAD-9077-A149BFDF0DE8}"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8CE73C89-87D6-4989-9527-CAB61CB6D880}"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76AE7A6C-0307-4637-943C-D900CEA0DE47}"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C51E8E07-A6DF-452D-A257-497FD83626F7}"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F2C0EF94-B458-4139-9A46-2C64D4B082C6}"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3CC53B04-B2CA-4DB5-AA2D-E282E8FD740D}"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F8B8BDE7-CEA7-440F-9AAE-267C4580893D}"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02200" cy="35244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 </a:t>
            </a:r>
            <a:endParaRPr b="0" lang="en-IN" sz="1400" spc="-1" strike="noStrike">
              <a:latin typeface="Times New Roman"/>
            </a:endParaRPr>
          </a:p>
        </p:txBody>
      </p:sp>
      <p:sp>
        <p:nvSpPr>
          <p:cNvPr id="1" name="PlaceHolder 2"/>
          <p:cNvSpPr>
            <a:spLocks noGrp="1"/>
          </p:cNvSpPr>
          <p:nvPr>
            <p:ph type="sldNum" idx="2"/>
          </p:nvPr>
        </p:nvSpPr>
        <p:spPr>
          <a:xfrm>
            <a:off x="8610480" y="6356520"/>
            <a:ext cx="2730600" cy="35244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1BA658E2-BE53-439A-8A84-E4DF574B5AAF}" type="slidenum">
              <a:rPr b="0" lang="en-IN" sz="1200" spc="-1" strike="noStrike">
                <a:solidFill>
                  <a:srgbClr val="787878"/>
                </a:solidFill>
                <a:latin typeface="Aptos"/>
              </a:rPr>
              <a:t>4</a:t>
            </a:fld>
            <a:endParaRPr b="0" lang="en-IN" sz="1200" spc="-1" strike="noStrike">
              <a:latin typeface="Times New Roman"/>
            </a:endParaRPr>
          </a:p>
        </p:txBody>
      </p:sp>
      <p:sp>
        <p:nvSpPr>
          <p:cNvPr id="2" name="PlaceHolder 3"/>
          <p:cNvSpPr>
            <a:spLocks noGrp="1"/>
          </p:cNvSpPr>
          <p:nvPr>
            <p:ph type="dt" idx="3"/>
          </p:nvPr>
        </p:nvSpPr>
        <p:spPr>
          <a:xfrm>
            <a:off x="838080" y="6356520"/>
            <a:ext cx="2730600" cy="35244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 </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02200" cy="35244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30600" cy="35244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6D9257DB-2BD6-4692-A6BD-B45108289AD6}"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30600" cy="35244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jpe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3800" cy="754560"/>
          </a:xfrm>
          <a:prstGeom prst="rect">
            <a:avLst/>
          </a:prstGeom>
          <a:noFill/>
          <a:ln w="0">
            <a:noFill/>
          </a:ln>
        </p:spPr>
        <p:style>
          <a:lnRef idx="0"/>
          <a:fillRef idx="0"/>
          <a:effectRef idx="0"/>
          <a:fontRef idx="minor"/>
        </p:style>
      </p:sp>
      <p:sp>
        <p:nvSpPr>
          <p:cNvPr id="83" name="Title 21"/>
          <p:cNvSpPr/>
          <p:nvPr/>
        </p:nvSpPr>
        <p:spPr>
          <a:xfrm>
            <a:off x="1440000" y="900000"/>
            <a:ext cx="9353880" cy="51368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8 August,2024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
          <p:cNvSpPr/>
          <p:nvPr/>
        </p:nvSpPr>
        <p:spPr>
          <a:xfrm>
            <a:off x="1080000" y="5394600"/>
            <a:ext cx="7011000" cy="2338560"/>
          </a:xfrm>
          <a:prstGeom prst="rect">
            <a:avLst/>
          </a:prstGeom>
          <a:noFill/>
          <a:ln w="0">
            <a:noFill/>
          </a:ln>
        </p:spPr>
        <p:style>
          <a:lnRef idx="0"/>
          <a:fillRef idx="0"/>
          <a:effectRef idx="0"/>
          <a:fontRef idx="minor"/>
        </p:style>
      </p:sp>
      <p:sp>
        <p:nvSpPr>
          <p:cNvPr id="108" name="Title 6"/>
          <p:cNvSpPr/>
          <p:nvPr/>
        </p:nvSpPr>
        <p:spPr>
          <a:xfrm>
            <a:off x="2160000" y="720000"/>
            <a:ext cx="84564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8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09" name="Title 17"/>
          <p:cNvSpPr/>
          <p:nvPr/>
        </p:nvSpPr>
        <p:spPr>
          <a:xfrm>
            <a:off x="2340000" y="2160000"/>
            <a:ext cx="7913160" cy="414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Title 18"/>
          <p:cNvSpPr/>
          <p:nvPr/>
        </p:nvSpPr>
        <p:spPr>
          <a:xfrm>
            <a:off x="3240000" y="2472480"/>
            <a:ext cx="5203800" cy="3280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11" name=""/>
          <p:cNvSpPr/>
          <p:nvPr/>
        </p:nvSpPr>
        <p:spPr>
          <a:xfrm>
            <a:off x="4821120" y="3058200"/>
            <a:ext cx="1791000" cy="21052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2" name="Title 8"/>
          <p:cNvSpPr/>
          <p:nvPr/>
        </p:nvSpPr>
        <p:spPr>
          <a:xfrm>
            <a:off x="3240000" y="711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3" name="" descr=""/>
          <p:cNvPicPr/>
          <p:nvPr/>
        </p:nvPicPr>
        <p:blipFill>
          <a:blip r:embed="rId1"/>
          <a:stretch/>
        </p:blipFill>
        <p:spPr>
          <a:xfrm>
            <a:off x="3149640" y="2007360"/>
            <a:ext cx="5483160" cy="4105440"/>
          </a:xfrm>
          <a:prstGeom prst="rect">
            <a:avLst/>
          </a:prstGeom>
          <a:ln w="0">
            <a:noFill/>
          </a:ln>
        </p:spPr>
      </p:pic>
      <p:sp>
        <p:nvSpPr>
          <p:cNvPr id="114" name="Title 1"/>
          <p:cNvSpPr/>
          <p:nvPr/>
        </p:nvSpPr>
        <p:spPr>
          <a:xfrm>
            <a:off x="3512520" y="531000"/>
            <a:ext cx="48690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
          <p:cNvSpPr/>
          <p:nvPr/>
        </p:nvSpPr>
        <p:spPr>
          <a:xfrm>
            <a:off x="2340000" y="2160000"/>
            <a:ext cx="8631000" cy="395100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6" name=""/>
          <p:cNvSpPr/>
          <p:nvPr/>
        </p:nvSpPr>
        <p:spPr>
          <a:xfrm>
            <a:off x="2880000" y="3600000"/>
            <a:ext cx="3231000" cy="15652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17" name="" descr=""/>
          <p:cNvPicPr/>
          <p:nvPr/>
        </p:nvPicPr>
        <p:blipFill>
          <a:blip r:embed="rId1"/>
          <a:stretch/>
        </p:blipFill>
        <p:spPr>
          <a:xfrm>
            <a:off x="5745600" y="2589840"/>
            <a:ext cx="4865400" cy="3341160"/>
          </a:xfrm>
          <a:prstGeom prst="rect">
            <a:avLst/>
          </a:prstGeom>
          <a:ln w="0">
            <a:noFill/>
          </a:ln>
        </p:spPr>
      </p:pic>
      <p:sp>
        <p:nvSpPr>
          <p:cNvPr id="118" name="Title 9"/>
          <p:cNvSpPr/>
          <p:nvPr/>
        </p:nvSpPr>
        <p:spPr>
          <a:xfrm>
            <a:off x="3420000" y="540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Title 33"/>
          <p:cNvSpPr/>
          <p:nvPr/>
        </p:nvSpPr>
        <p:spPr>
          <a:xfrm>
            <a:off x="900000" y="1800000"/>
            <a:ext cx="10619640" cy="4859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0" name=""/>
          <p:cNvSpPr/>
          <p:nvPr/>
        </p:nvSpPr>
        <p:spPr>
          <a:xfrm>
            <a:off x="1080000" y="1186560"/>
            <a:ext cx="10439640" cy="61930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js popular?</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the only programming language that is natively supported by all web browsers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is designed to handle events and asynchronous operations (like handling multiple tasks simultaneously), which is crucial for creating dynamic and responsive web applications.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JavaScript can be used for both front-end and back-end development and it can be used to build cross-platform applications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async not in c/other languages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Apache primarily relies on synchronous programming models. While it supports asynchronous operations through additional modules (like mod_event), these are not as deeply integrated or as efficient as Node.js’s native asynchronous capabilities.</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scripting language on the web</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Cross-Platform Compatibility</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Scripting languages in web browsers run in a sandboxed environment, which restricts access to the underlying system and protects users from malicious code. This makes scripting languages safer for use in a web context.</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handle asynchronous tasks efficiently, which is essential for web applications that need to interact with servers, load data in the background, or handle multiple user events simultaneously.</a:t>
            </a:r>
            <a:endParaRPr b="0" lang="en-IN" sz="1200" spc="-1" strike="noStrike">
              <a:latin typeface="Arial"/>
            </a:endParaRPr>
          </a:p>
          <a:p>
            <a:pPr>
              <a:lnSpc>
                <a:spcPct val="100000"/>
              </a:lnSpc>
              <a:spcAft>
                <a:spcPts val="1054"/>
              </a:spcAft>
              <a:buNone/>
              <a:tabLst>
                <a:tab algn="l" pos="0"/>
              </a:tabLst>
            </a:pPr>
            <a:endParaRPr b="0" lang="en-IN" sz="1200" spc="-1" strike="noStrike">
              <a:latin typeface="Arial"/>
            </a:endParaRPr>
          </a:p>
        </p:txBody>
      </p:sp>
      <p:sp>
        <p:nvSpPr>
          <p:cNvPr id="121" name="Title 34"/>
          <p:cNvSpPr/>
          <p:nvPr/>
        </p:nvSpPr>
        <p:spPr>
          <a:xfrm>
            <a:off x="3240000" y="6444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Javascript</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Title 24"/>
          <p:cNvSpPr/>
          <p:nvPr/>
        </p:nvSpPr>
        <p:spPr>
          <a:xfrm>
            <a:off x="900000" y="1800000"/>
            <a:ext cx="10619640" cy="4859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23" name=""/>
          <p:cNvSpPr/>
          <p:nvPr/>
        </p:nvSpPr>
        <p:spPr>
          <a:xfrm>
            <a:off x="1080000" y="1980000"/>
            <a:ext cx="9899640" cy="4131000"/>
          </a:xfrm>
          <a:prstGeom prst="rect">
            <a:avLst/>
          </a:prstGeom>
          <a:noFill/>
          <a:ln w="0">
            <a:noFill/>
          </a:ln>
        </p:spPr>
        <p:style>
          <a:lnRef idx="0"/>
          <a:fillRef idx="0"/>
          <a:effectRef idx="0"/>
          <a:fontRef idx="minor"/>
        </p:style>
        <p:txBody>
          <a:bodyPr lIns="90000" rIns="90000" tIns="45000" bIns="45000" anchor="ctr">
            <a:noAutofit/>
          </a:bodyPr>
          <a:p>
            <a:pPr>
              <a:lnSpc>
                <a:spcPct val="100000"/>
              </a:lnSpc>
              <a:spcAft>
                <a:spcPts val="1054"/>
              </a:spcAft>
              <a:buNone/>
              <a:tabLst>
                <a:tab algn="l" pos="0"/>
              </a:tabLst>
            </a:pP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so popular</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is built on Google's V8 JavaScript engine, which compiles JavaScript directly into machine code, making it extremely fast. </a:t>
            </a:r>
            <a:endParaRPr b="0" lang="en-IN" sz="120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uses asynchronous, non-blocking, event-driven architecture, which allows it to handle a large number of simultaneous connections efficiently.</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nodejs outperform apache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has Non-Blocking, Event-Driven Architecture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Node.js handles concurrency using an event loop. The event loop allows Node.js to manage multiple tasks asynchronously, avoiding the need to create new threads for each request. This results in lower memory consumption and faster processing of tasks, making it ideal for applications that require high concurrency and low latency.</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why is nodejs environment so reliable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allows developers to define scripts in their package.json file, making it easy to automate common tasks like building, testing, and deploying applications. This feature reduces the need for complex build tools and makes project automation more accessible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npm uses lockfiles to ensure that the same package versions are installed across different environments, which enhances consistency and reliability in deployment.</a:t>
            </a:r>
            <a:endParaRPr b="0" lang="en-IN" sz="1200" spc="-1" strike="noStrike">
              <a:latin typeface="Arial"/>
            </a:endParaRPr>
          </a:p>
        </p:txBody>
      </p:sp>
      <p:sp>
        <p:nvSpPr>
          <p:cNvPr id="124" name="Title 25"/>
          <p:cNvSpPr/>
          <p:nvPr/>
        </p:nvSpPr>
        <p:spPr>
          <a:xfrm>
            <a:off x="3240000" y="6444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Nodejs</a:t>
            </a:r>
            <a:endParaRPr b="0" lang="en-IN" sz="3200" spc="-1" strike="noStrike">
              <a:latin typeface="Arial"/>
            </a:endParaRPr>
          </a:p>
        </p:txBody>
      </p:sp>
      <p:sp>
        <p:nvSpPr>
          <p:cNvPr id="125" name=""/>
          <p:cNvSpPr/>
          <p:nvPr/>
        </p:nvSpPr>
        <p:spPr>
          <a:xfrm>
            <a:off x="688680" y="2093400"/>
            <a:ext cx="180360" cy="30060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Title 5"/>
          <p:cNvSpPr/>
          <p:nvPr/>
        </p:nvSpPr>
        <p:spPr>
          <a:xfrm>
            <a:off x="3656160" y="531000"/>
            <a:ext cx="48690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27" name="" descr=""/>
          <p:cNvPicPr/>
          <p:nvPr/>
        </p:nvPicPr>
        <p:blipFill>
          <a:blip r:embed="rId1"/>
          <a:stretch/>
        </p:blipFill>
        <p:spPr>
          <a:xfrm>
            <a:off x="2520000" y="2021760"/>
            <a:ext cx="7135920" cy="427104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Title 10"/>
          <p:cNvSpPr/>
          <p:nvPr/>
        </p:nvSpPr>
        <p:spPr>
          <a:xfrm>
            <a:off x="3240000" y="351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29" name="Title 19"/>
          <p:cNvSpPr/>
          <p:nvPr/>
        </p:nvSpPr>
        <p:spPr>
          <a:xfrm>
            <a:off x="1440000" y="1620000"/>
            <a:ext cx="9893160" cy="48531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Title 28"/>
          <p:cNvSpPr/>
          <p:nvPr/>
        </p:nvSpPr>
        <p:spPr>
          <a:xfrm>
            <a:off x="3240000" y="351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a:t>
            </a:r>
            <a:endParaRPr b="0" lang="en-IN" sz="3600" spc="-1" strike="noStrike">
              <a:latin typeface="Arial"/>
            </a:endParaRPr>
          </a:p>
        </p:txBody>
      </p:sp>
      <p:sp>
        <p:nvSpPr>
          <p:cNvPr id="131" name="Title 30"/>
          <p:cNvSpPr/>
          <p:nvPr/>
        </p:nvSpPr>
        <p:spPr>
          <a:xfrm>
            <a:off x="1440000" y="1620000"/>
            <a:ext cx="8629920" cy="47599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function components to have access to state and other React features.</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Hooks allow us to "hook" into React features such as state and lifecycle methods.</a:t>
            </a:r>
            <a:r>
              <a:rPr b="1" lang="en-IN" sz="1280" spc="-1" strike="noStrike">
                <a:solidFill>
                  <a:srgbClr val="000000"/>
                </a:solidFill>
                <a:latin typeface="Times New Roman"/>
                <a:ea typeface="DejaVu Sans"/>
              </a:rPr>
              <a:t> </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UseState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This allows us to track state in a function component.</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UseEffect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useEffect Hook allows you to perform side effects in components.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Some examples of side effects are: fetching data, directly updating the DOM, and timers.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To update light values based on Day/night toggle state value we can use UseEffect hook</a:t>
            </a:r>
            <a:endParaRPr b="0" lang="en-IN" sz="128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UseRef</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The useRef Hook allows you to persist values between renders.</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store a mutable value that does not cause a re-render when updated.</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 access a DOM element directly.</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a:p>
            <a:pPr>
              <a:lnSpc>
                <a:spcPct val="100000"/>
              </a:lnSpc>
              <a:spcAft>
                <a:spcPts val="1054"/>
              </a:spcAft>
              <a:buNone/>
              <a:tabLst>
                <a:tab algn="l" pos="0"/>
              </a:tabLst>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Title 31"/>
          <p:cNvSpPr/>
          <p:nvPr/>
        </p:nvSpPr>
        <p:spPr>
          <a:xfrm>
            <a:off x="3240000" y="351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Hooks cont.</a:t>
            </a:r>
            <a:endParaRPr b="0" lang="en-IN" sz="3600" spc="-1" strike="noStrike">
              <a:latin typeface="Arial"/>
            </a:endParaRPr>
          </a:p>
        </p:txBody>
      </p:sp>
      <p:sp>
        <p:nvSpPr>
          <p:cNvPr id="133" name="Title 32"/>
          <p:cNvSpPr/>
          <p:nvPr/>
        </p:nvSpPr>
        <p:spPr>
          <a:xfrm>
            <a:off x="1260000" y="1980000"/>
            <a:ext cx="9899280" cy="45799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UseContext</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is a way to manage state globally.</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It can be used together with the useState Hook to share state between deeply nested components more easily than with useState alone.</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We can store the scene and renderer values using the useContext hook, allowing us to access them throughout the application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we can update day/night toggle state value </a:t>
            </a:r>
            <a:endParaRPr b="0" lang="en-IN" sz="128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80" spc="-1" strike="noStrike">
                <a:solidFill>
                  <a:srgbClr val="000000"/>
                </a:solidFill>
                <a:latin typeface="Times New Roman"/>
                <a:ea typeface="DejaVu Sans"/>
              </a:rPr>
              <a:t>Drawbacks</a:t>
            </a:r>
            <a:r>
              <a:rPr b="0" lang="en-IN" sz="1280" spc="-1" strike="noStrike">
                <a:solidFill>
                  <a:srgbClr val="000000"/>
                </a:solidFill>
                <a:latin typeface="Times New Roman"/>
                <a:ea typeface="DejaVu Sans"/>
              </a:rPr>
              <a:t>:</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When the context value changes, all components consuming that context will re-render, potentially leading to performance issues if the context is used widely in the application.</a:t>
            </a:r>
            <a:endParaRPr b="0" lang="en-IN" sz="1280" spc="-1" strike="noStrike">
              <a:latin typeface="Arial"/>
            </a:endParaRPr>
          </a:p>
          <a:p>
            <a:pPr lvl="3" marL="864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React Context triggers updates based on changes to the context value and propagates these updates directly down the component tree.</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 </a:t>
            </a:r>
            <a:r>
              <a:rPr b="0" lang="en-IN" sz="1280" spc="-1" strike="noStrike">
                <a:solidFill>
                  <a:srgbClr val="000000"/>
                </a:solidFill>
                <a:latin typeface="Times New Roman"/>
                <a:ea typeface="DejaVu Sans"/>
              </a:rPr>
              <a:t>Doesn't natively support middleware for tasks like logging, handling side effects, or performing asynchronous operations.</a:t>
            </a:r>
            <a:endParaRPr b="0" lang="en-IN" sz="1280" spc="-1" strike="noStrike">
              <a:latin typeface="Arial"/>
            </a:endParaRPr>
          </a:p>
          <a:p>
            <a:pPr lvl="2" marL="648000" indent="-216000">
              <a:lnSpc>
                <a:spcPct val="100000"/>
              </a:lnSpc>
              <a:spcAft>
                <a:spcPts val="1054"/>
              </a:spcAft>
              <a:buClr>
                <a:srgbClr val="000000"/>
              </a:buClr>
              <a:buSzPct val="45000"/>
              <a:buFont typeface="Wingdings" charset="2"/>
              <a:buChar char=""/>
              <a:tabLst>
                <a:tab algn="l" pos="0"/>
              </a:tabLst>
            </a:pPr>
            <a:r>
              <a:rPr b="0" lang="en-IN" sz="1280" spc="-1" strike="noStrike">
                <a:solidFill>
                  <a:srgbClr val="000000"/>
                </a:solidFill>
                <a:latin typeface="Times New Roman"/>
                <a:ea typeface="DejaVu Sans"/>
              </a:rPr>
              <a:t>Difficult to Debug</a:t>
            </a:r>
            <a:endParaRPr b="0" lang="en-IN" sz="1280" spc="-1" strike="noStrike">
              <a:latin typeface="Arial"/>
            </a:endParaRPr>
          </a:p>
          <a:p>
            <a:pPr>
              <a:lnSpc>
                <a:spcPct val="100000"/>
              </a:lnSpc>
              <a:spcAft>
                <a:spcPts val="1054"/>
              </a:spcAft>
              <a:buNone/>
              <a:tabLst>
                <a:tab algn="l" pos="0"/>
              </a:tabLst>
            </a:pPr>
            <a:endParaRPr b="0" lang="en-IN" sz="128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71000" cy="758520"/>
          </a:xfrm>
          <a:prstGeom prst="rect">
            <a:avLst/>
          </a:prstGeom>
          <a:noFill/>
          <a:ln w="0">
            <a:noFill/>
          </a:ln>
        </p:spPr>
        <p:style>
          <a:lnRef idx="0"/>
          <a:fillRef idx="0"/>
          <a:effectRef idx="0"/>
          <a:fontRef idx="minor"/>
        </p:style>
      </p:sp>
      <p:sp>
        <p:nvSpPr>
          <p:cNvPr id="85" name="Title 2"/>
          <p:cNvSpPr/>
          <p:nvPr/>
        </p:nvSpPr>
        <p:spPr>
          <a:xfrm>
            <a:off x="3600000" y="891000"/>
            <a:ext cx="48690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69000" cy="21531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Title 35"/>
          <p:cNvSpPr/>
          <p:nvPr/>
        </p:nvSpPr>
        <p:spPr>
          <a:xfrm>
            <a:off x="3240000" y="351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Why Redux</a:t>
            </a:r>
            <a:endParaRPr b="0" lang="en-IN" sz="3600" spc="-1" strike="noStrike">
              <a:latin typeface="Arial"/>
            </a:endParaRPr>
          </a:p>
        </p:txBody>
      </p:sp>
      <p:sp>
        <p:nvSpPr>
          <p:cNvPr id="135" name="Title 36"/>
          <p:cNvSpPr/>
          <p:nvPr/>
        </p:nvSpPr>
        <p:spPr>
          <a:xfrm>
            <a:off x="1260000" y="1800000"/>
            <a:ext cx="9539640" cy="4499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Redux triggers updates based on dispatched actions and updates its global state through reducers, with connected components re-rendering based on state slices they subscribe to.</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200" spc="-1" strike="noStrike">
                <a:solidFill>
                  <a:srgbClr val="000000"/>
                </a:solidFill>
                <a:latin typeface="Times New Roman"/>
                <a:ea typeface="DejaVu Sans"/>
              </a:rPr>
              <a:t>Middleware is often used to handle side effects, perform asynchronous actions, log actions, or conditionally dispatch actions.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Async Actions</a:t>
            </a:r>
            <a:r>
              <a:rPr b="0" lang="en-IN" sz="1200" spc="-1" strike="noStrike">
                <a:solidFill>
                  <a:srgbClr val="000000"/>
                </a:solidFill>
                <a:latin typeface="Times New Roman"/>
                <a:ea typeface="DejaVu Sans"/>
              </a:rPr>
              <a:t>: Handling asynchronous operations like API calls (redux-thunk, redux-saga).</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Crash Reporting</a:t>
            </a:r>
            <a:r>
              <a:rPr b="0" lang="en-IN" sz="1200" spc="-1" strike="noStrike">
                <a:solidFill>
                  <a:srgbClr val="000000"/>
                </a:solidFill>
                <a:latin typeface="Times New Roman"/>
                <a:ea typeface="DejaVu Sans"/>
              </a:rPr>
              <a:t>: Catching and reporting errors that occur during dispatching (redux-crash-reporting).</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Logging</a:t>
            </a:r>
            <a:r>
              <a:rPr b="0" lang="en-IN" sz="1200" spc="-1" strike="noStrike">
                <a:solidFill>
                  <a:srgbClr val="000000"/>
                </a:solidFill>
                <a:latin typeface="Times New Roman"/>
                <a:ea typeface="DejaVu Sans"/>
              </a:rPr>
              <a:t>: Logging dispatched actions and state changes (redux-logger).</a:t>
            </a:r>
            <a:endParaRPr b="0" lang="en-IN" sz="12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Features of Redux DevTools:</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History</a:t>
            </a:r>
            <a:r>
              <a:rPr b="0" lang="en-IN" sz="1200" spc="-1" strike="noStrike">
                <a:solidFill>
                  <a:srgbClr val="000000"/>
                </a:solidFill>
                <a:latin typeface="Times New Roman"/>
                <a:ea typeface="DejaVu Sans"/>
              </a:rPr>
              <a:t>: It shows a history of all actions that have been dispatched, along with the state before and after each action.</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Time Travel</a:t>
            </a:r>
            <a:r>
              <a:rPr b="0" lang="en-IN" sz="1200" spc="-1" strike="noStrike">
                <a:solidFill>
                  <a:srgbClr val="000000"/>
                </a:solidFill>
                <a:latin typeface="Times New Roman"/>
                <a:ea typeface="DejaVu Sans"/>
              </a:rPr>
              <a:t>: You can "time travel" through actions, meaning you can go back and forth through the history of actions to see how the state changes over time.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Action Replay</a:t>
            </a:r>
            <a:r>
              <a:rPr b="0" lang="en-IN" sz="1200" spc="-1" strike="noStrike">
                <a:solidFill>
                  <a:srgbClr val="000000"/>
                </a:solidFill>
                <a:latin typeface="Times New Roman"/>
                <a:ea typeface="DejaVu Sans"/>
              </a:rPr>
              <a:t>: You can replay specific actions or sequences of actions to see their effects on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Dispatch Actions</a:t>
            </a:r>
            <a:r>
              <a:rPr b="0" lang="en-IN" sz="1200" spc="-1" strike="noStrike">
                <a:solidFill>
                  <a:srgbClr val="000000"/>
                </a:solidFill>
                <a:latin typeface="Times New Roman"/>
                <a:ea typeface="DejaVu Sans"/>
              </a:rPr>
              <a:t>: You can manually dispatch actions from the DevTools to test how they affect the state.</a:t>
            </a:r>
            <a:endParaRPr b="0" lang="en-IN" sz="12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1" lang="en-IN" sz="1200" spc="-1" strike="noStrike">
                <a:solidFill>
                  <a:srgbClr val="000000"/>
                </a:solidFill>
                <a:latin typeface="Times New Roman"/>
                <a:ea typeface="DejaVu Sans"/>
              </a:rPr>
              <a:t>Custom Filters</a:t>
            </a:r>
            <a:r>
              <a:rPr b="0" lang="en-IN" sz="1200" spc="-1" strike="noStrike">
                <a:solidFill>
                  <a:srgbClr val="000000"/>
                </a:solidFill>
                <a:latin typeface="Times New Roman"/>
                <a:ea typeface="DejaVu Sans"/>
              </a:rPr>
              <a:t>: You can filter actions to focus on specific parts of the app.</a:t>
            </a:r>
            <a:endParaRPr b="0" lang="en-IN" sz="12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
          <p:cNvSpPr/>
          <p:nvPr/>
        </p:nvSpPr>
        <p:spPr>
          <a:xfrm>
            <a:off x="1088640" y="3273480"/>
            <a:ext cx="3231000" cy="15652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a:lnSpc>
                <a:spcPct val="100000"/>
              </a:lnSpc>
              <a:spcAft>
                <a:spcPts val="1054"/>
              </a:spcAft>
              <a:buNone/>
              <a:tabLst>
                <a:tab algn="l" pos="0"/>
              </a:tabLst>
            </a:pPr>
            <a:endParaRPr b="0" lang="en-IN" sz="1800" spc="-1" strike="noStrike">
              <a:latin typeface="Arial"/>
            </a:endParaRPr>
          </a:p>
        </p:txBody>
      </p:sp>
      <p:sp>
        <p:nvSpPr>
          <p:cNvPr id="137" name="Title 11"/>
          <p:cNvSpPr/>
          <p:nvPr/>
        </p:nvSpPr>
        <p:spPr>
          <a:xfrm>
            <a:off x="3060000" y="360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 vs Redux </a:t>
            </a:r>
            <a:endParaRPr b="0" lang="en-IN" sz="3600" spc="-1" strike="noStrike">
              <a:latin typeface="Arial"/>
            </a:endParaRPr>
          </a:p>
        </p:txBody>
      </p:sp>
      <p:pic>
        <p:nvPicPr>
          <p:cNvPr id="138" name="" descr=""/>
          <p:cNvPicPr/>
          <p:nvPr/>
        </p:nvPicPr>
        <p:blipFill>
          <a:blip r:embed="rId1"/>
          <a:stretch/>
        </p:blipFill>
        <p:spPr>
          <a:xfrm>
            <a:off x="642600" y="2340000"/>
            <a:ext cx="5655600" cy="4169520"/>
          </a:xfrm>
          <a:prstGeom prst="rect">
            <a:avLst/>
          </a:prstGeom>
          <a:ln w="0">
            <a:noFill/>
          </a:ln>
        </p:spPr>
      </p:pic>
      <p:pic>
        <p:nvPicPr>
          <p:cNvPr id="139" name="" descr=""/>
          <p:cNvPicPr/>
          <p:nvPr/>
        </p:nvPicPr>
        <p:blipFill>
          <a:blip r:embed="rId2"/>
          <a:stretch/>
        </p:blipFill>
        <p:spPr>
          <a:xfrm>
            <a:off x="6660000" y="2340000"/>
            <a:ext cx="5218200" cy="4219920"/>
          </a:xfrm>
          <a:prstGeom prst="rect">
            <a:avLst/>
          </a:prstGeom>
          <a:ln w="0">
            <a:noFill/>
          </a:ln>
        </p:spPr>
      </p:pic>
      <p:sp>
        <p:nvSpPr>
          <p:cNvPr id="140" name=""/>
          <p:cNvSpPr/>
          <p:nvPr/>
        </p:nvSpPr>
        <p:spPr>
          <a:xfrm>
            <a:off x="2340000" y="2103480"/>
            <a:ext cx="2778840" cy="5947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
        <p:nvSpPr>
          <p:cNvPr id="141" name=""/>
          <p:cNvSpPr/>
          <p:nvPr/>
        </p:nvSpPr>
        <p:spPr>
          <a:xfrm>
            <a:off x="7985880" y="1980000"/>
            <a:ext cx="1372320" cy="5947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
          <p:cNvSpPr/>
          <p:nvPr/>
        </p:nvSpPr>
        <p:spPr>
          <a:xfrm>
            <a:off x="642960" y="1679040"/>
            <a:ext cx="10916280" cy="483012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43" name=""/>
          <p:cNvSpPr/>
          <p:nvPr/>
        </p:nvSpPr>
        <p:spPr>
          <a:xfrm>
            <a:off x="1088640" y="3273480"/>
            <a:ext cx="3231000" cy="15652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44" name="" descr=""/>
          <p:cNvPicPr/>
          <p:nvPr/>
        </p:nvPicPr>
        <p:blipFill>
          <a:blip r:embed="rId1"/>
          <a:stretch/>
        </p:blipFill>
        <p:spPr>
          <a:xfrm>
            <a:off x="4886640" y="2035800"/>
            <a:ext cx="5891760" cy="4150440"/>
          </a:xfrm>
          <a:prstGeom prst="rect">
            <a:avLst/>
          </a:prstGeom>
          <a:ln w="0">
            <a:noFill/>
          </a:ln>
        </p:spPr>
      </p:pic>
      <p:sp>
        <p:nvSpPr>
          <p:cNvPr id="145" name="Title 29"/>
          <p:cNvSpPr/>
          <p:nvPr/>
        </p:nvSpPr>
        <p:spPr>
          <a:xfrm>
            <a:off x="3060000" y="360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
          <p:cNvSpPr/>
          <p:nvPr/>
        </p:nvSpPr>
        <p:spPr>
          <a:xfrm>
            <a:off x="642960" y="1679040"/>
            <a:ext cx="10916280" cy="483012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47" name=""/>
          <p:cNvSpPr/>
          <p:nvPr/>
        </p:nvSpPr>
        <p:spPr>
          <a:xfrm>
            <a:off x="920520" y="2929320"/>
            <a:ext cx="3612960" cy="21744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 for better organization and predictability.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Time travel debugging for easier development and troubleshooting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Immutable state for better performance and data integrity.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sp>
        <p:nvSpPr>
          <p:cNvPr id="148" name="Title 12"/>
          <p:cNvSpPr/>
          <p:nvPr/>
        </p:nvSpPr>
        <p:spPr>
          <a:xfrm>
            <a:off x="3060000" y="360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pic>
        <p:nvPicPr>
          <p:cNvPr id="149" name="" descr=""/>
          <p:cNvPicPr/>
          <p:nvPr/>
        </p:nvPicPr>
        <p:blipFill>
          <a:blip r:embed="rId1"/>
          <a:stretch/>
        </p:blipFill>
        <p:spPr>
          <a:xfrm>
            <a:off x="4680000" y="1980000"/>
            <a:ext cx="6765480" cy="409860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50"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1" name="Title 13"/>
          <p:cNvSpPr/>
          <p:nvPr/>
        </p:nvSpPr>
        <p:spPr>
          <a:xfrm>
            <a:off x="3060000" y="531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itle 20"/>
          <p:cNvSpPr/>
          <p:nvPr/>
        </p:nvSpPr>
        <p:spPr>
          <a:xfrm>
            <a:off x="2539080" y="2331360"/>
            <a:ext cx="6653520" cy="37735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53" name=""/>
          <p:cNvSpPr/>
          <p:nvPr/>
        </p:nvSpPr>
        <p:spPr>
          <a:xfrm>
            <a:off x="4068720" y="2916000"/>
            <a:ext cx="5284800" cy="233964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Adheres to Google 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54" name="Title 14"/>
          <p:cNvSpPr/>
          <p:nvPr/>
        </p:nvSpPr>
        <p:spPr>
          <a:xfrm>
            <a:off x="3060000" y="540000"/>
            <a:ext cx="611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55"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56" name="Title 1"/>
          <p:cNvSpPr/>
          <p:nvPr/>
        </p:nvSpPr>
        <p:spPr>
          <a:xfrm>
            <a:off x="3420000" y="531000"/>
            <a:ext cx="510444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31000" cy="1887120"/>
          </a:xfrm>
          <a:prstGeom prst="rect">
            <a:avLst/>
          </a:prstGeom>
          <a:noFill/>
          <a:ln w="0">
            <a:noFill/>
          </a:ln>
        </p:spPr>
        <p:style>
          <a:lnRef idx="0"/>
          <a:fillRef idx="0"/>
          <a:effectRef idx="0"/>
          <a:fontRef idx="minor"/>
        </p:style>
      </p:sp>
      <p:sp>
        <p:nvSpPr>
          <p:cNvPr id="88" name="Title 3"/>
          <p:cNvSpPr/>
          <p:nvPr/>
        </p:nvSpPr>
        <p:spPr>
          <a:xfrm>
            <a:off x="3060000" y="720000"/>
            <a:ext cx="52290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State management use cases</a:t>
            </a:r>
            <a:endParaRPr b="0" lang="en-IN" sz="3600" spc="-1" strike="noStrike">
              <a:latin typeface="Arial"/>
            </a:endParaRPr>
          </a:p>
        </p:txBody>
      </p:sp>
      <p:sp>
        <p:nvSpPr>
          <p:cNvPr id="89" name="Title 16"/>
          <p:cNvSpPr/>
          <p:nvPr/>
        </p:nvSpPr>
        <p:spPr>
          <a:xfrm>
            <a:off x="2700000" y="2520000"/>
            <a:ext cx="6294240" cy="29980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3280" cy="16635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31000" cy="1887120"/>
          </a:xfrm>
          <a:prstGeom prst="rect">
            <a:avLst/>
          </a:prstGeom>
          <a:noFill/>
          <a:ln w="0">
            <a:noFill/>
          </a:ln>
        </p:spPr>
        <p:style>
          <a:lnRef idx="0"/>
          <a:fillRef idx="0"/>
          <a:effectRef idx="0"/>
          <a:fontRef idx="minor"/>
        </p:style>
      </p:sp>
      <p:sp>
        <p:nvSpPr>
          <p:cNvPr id="92" name="Title 23"/>
          <p:cNvSpPr/>
          <p:nvPr/>
        </p:nvSpPr>
        <p:spPr>
          <a:xfrm>
            <a:off x="3420000" y="720000"/>
            <a:ext cx="48690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3280" cy="166356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0" y="1877760"/>
            <a:ext cx="12191760" cy="498024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71000" cy="215100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5640" cy="4874760"/>
          </a:xfrm>
          <a:prstGeom prst="rect">
            <a:avLst/>
          </a:prstGeom>
          <a:ln w="0">
            <a:noFill/>
          </a:ln>
        </p:spPr>
      </p:pic>
      <p:sp>
        <p:nvSpPr>
          <p:cNvPr id="97" name="Title 22"/>
          <p:cNvSpPr/>
          <p:nvPr/>
        </p:nvSpPr>
        <p:spPr>
          <a:xfrm>
            <a:off x="3763800" y="540000"/>
            <a:ext cx="48690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27"/>
          <p:cNvSpPr/>
          <p:nvPr/>
        </p:nvSpPr>
        <p:spPr>
          <a:xfrm>
            <a:off x="3763800" y="540000"/>
            <a:ext cx="48690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9" name="" descr=""/>
          <p:cNvPicPr/>
          <p:nvPr/>
        </p:nvPicPr>
        <p:blipFill>
          <a:blip r:embed="rId1"/>
          <a:stretch/>
        </p:blipFill>
        <p:spPr>
          <a:xfrm>
            <a:off x="0" y="2160000"/>
            <a:ext cx="12190320" cy="469620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itle 4"/>
          <p:cNvSpPr/>
          <p:nvPr/>
        </p:nvSpPr>
        <p:spPr>
          <a:xfrm>
            <a:off x="3763800" y="540000"/>
            <a:ext cx="48690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101" name="" descr=""/>
          <p:cNvPicPr/>
          <p:nvPr/>
        </p:nvPicPr>
        <p:blipFill>
          <a:blip r:embed="rId1"/>
          <a:stretch/>
        </p:blipFill>
        <p:spPr>
          <a:xfrm>
            <a:off x="754920" y="2160000"/>
            <a:ext cx="4462920" cy="3957840"/>
          </a:xfrm>
          <a:prstGeom prst="rect">
            <a:avLst/>
          </a:prstGeom>
          <a:ln w="0">
            <a:noFill/>
          </a:ln>
        </p:spPr>
      </p:pic>
      <p:pic>
        <p:nvPicPr>
          <p:cNvPr id="102" name="" descr=""/>
          <p:cNvPicPr/>
          <p:nvPr/>
        </p:nvPicPr>
        <p:blipFill>
          <a:blip r:embed="rId2"/>
          <a:stretch/>
        </p:blipFill>
        <p:spPr>
          <a:xfrm>
            <a:off x="6120000" y="2340000"/>
            <a:ext cx="4854240" cy="341784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90680" cy="5304960"/>
          </a:xfrm>
          <a:prstGeom prst="rect">
            <a:avLst/>
          </a:prstGeom>
          <a:ln w="0">
            <a:noFill/>
          </a:ln>
        </p:spPr>
      </p:pic>
      <p:sp>
        <p:nvSpPr>
          <p:cNvPr id="104" name="Title 7"/>
          <p:cNvSpPr/>
          <p:nvPr/>
        </p:nvSpPr>
        <p:spPr>
          <a:xfrm>
            <a:off x="3060000" y="531000"/>
            <a:ext cx="593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itle 26"/>
          <p:cNvSpPr/>
          <p:nvPr/>
        </p:nvSpPr>
        <p:spPr>
          <a:xfrm>
            <a:off x="3060000" y="531000"/>
            <a:ext cx="5932800" cy="9018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6" name="" descr=""/>
          <p:cNvPicPr/>
          <p:nvPr/>
        </p:nvPicPr>
        <p:blipFill>
          <a:blip r:embed="rId1"/>
          <a:stretch/>
        </p:blipFill>
        <p:spPr>
          <a:xfrm>
            <a:off x="255960" y="1638000"/>
            <a:ext cx="11696760" cy="521676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2691</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2024-08-13T11:45:31Z</dcterms:modified>
  <cp:revision>100</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